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27"/>
  </p:notesMasterIdLst>
  <p:handoutMasterIdLst>
    <p:handoutMasterId r:id="rId28"/>
  </p:handoutMasterIdLst>
  <p:sldIdLst>
    <p:sldId id="360" r:id="rId2"/>
    <p:sldId id="361" r:id="rId3"/>
    <p:sldId id="365" r:id="rId4"/>
    <p:sldId id="364" r:id="rId5"/>
    <p:sldId id="350" r:id="rId6"/>
    <p:sldId id="346" r:id="rId7"/>
    <p:sldId id="362" r:id="rId8"/>
    <p:sldId id="363" r:id="rId9"/>
    <p:sldId id="359" r:id="rId10"/>
    <p:sldId id="264" r:id="rId11"/>
    <p:sldId id="325" r:id="rId12"/>
    <p:sldId id="326" r:id="rId13"/>
    <p:sldId id="310" r:id="rId14"/>
    <p:sldId id="342" r:id="rId15"/>
    <p:sldId id="295" r:id="rId16"/>
    <p:sldId id="341" r:id="rId17"/>
    <p:sldId id="335" r:id="rId18"/>
    <p:sldId id="336" r:id="rId19"/>
    <p:sldId id="337" r:id="rId20"/>
    <p:sldId id="338" r:id="rId21"/>
    <p:sldId id="339" r:id="rId22"/>
    <p:sldId id="340" r:id="rId23"/>
    <p:sldId id="366" r:id="rId24"/>
    <p:sldId id="288" r:id="rId25"/>
    <p:sldId id="315" r:id="rId26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68D2"/>
    <a:srgbClr val="95B7D3"/>
    <a:srgbClr val="132CA9"/>
    <a:srgbClr val="FFE7FF"/>
    <a:srgbClr val="FFCCFF"/>
    <a:srgbClr val="076509"/>
    <a:srgbClr val="CC3300"/>
    <a:srgbClr val="FAFAFA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3" autoAdjust="0"/>
    <p:restoredTop sz="88228" autoAdjust="0"/>
  </p:normalViewPr>
  <p:slideViewPr>
    <p:cSldViewPr>
      <p:cViewPr varScale="1">
        <p:scale>
          <a:sx n="99" d="100"/>
          <a:sy n="99" d="100"/>
        </p:scale>
        <p:origin x="160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187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TW" altLang="en-US"/>
              <a:t>附件</a:t>
            </a:r>
            <a:r>
              <a:rPr lang="en-US" altLang="zh-TW"/>
              <a:t>14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AC0342C-2DCD-46B1-9262-E46F5B6F87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3510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TW" altLang="en-US"/>
              <a:t>附件</a:t>
            </a:r>
            <a:r>
              <a:rPr lang="en-US" altLang="zh-TW"/>
              <a:t>14</a:t>
            </a:r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0814A5E-A4EC-4D7C-A6E0-8582EE1DF26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11552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附件</a:t>
            </a:r>
            <a:r>
              <a:rPr lang="en-US" altLang="zh-TW" smtClean="0"/>
              <a:t>14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814A5E-A4EC-4D7C-A6E0-8582EE1DF268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403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附件</a:t>
            </a:r>
            <a:r>
              <a:rPr lang="en-US" altLang="zh-TW" smtClean="0"/>
              <a:t>14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814A5E-A4EC-4D7C-A6E0-8582EE1DF268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6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附件</a:t>
            </a:r>
            <a:r>
              <a:rPr lang="en-US" altLang="zh-TW" smtClean="0"/>
              <a:t>14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814A5E-A4EC-4D7C-A6E0-8582EE1DF268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825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122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A93A65D-819D-4DD4-878F-8D3C13F2B989}" type="slidenum">
              <a:rPr lang="zh-TW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2293" name="日期版面配置區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en-US">
                <a:latin typeface="Arial" panose="020B0604020202020204" pitchFamily="34" charset="0"/>
              </a:rPr>
              <a:t>附件</a:t>
            </a:r>
            <a:r>
              <a:rPr lang="en-US" altLang="zh-TW">
                <a:latin typeface="Arial" panose="020B0604020202020204" pitchFamily="34" charset="0"/>
              </a:rPr>
              <a:t>14</a:t>
            </a:r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24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著作權法規定，所有使用、利用著作的權利，均由著作權人所專有。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 smtClean="0"/>
              <a:t>著作權人同意自由分享，授權條款包括：</a:t>
            </a:r>
            <a:endParaRPr lang="en-US" altLang="zh-TW" sz="1200" dirty="0" smtClean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/>
              <a:t>附件</a:t>
            </a:r>
            <a:r>
              <a:rPr lang="en-US" altLang="zh-TW" smtClean="0"/>
              <a:t>14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814A5E-A4EC-4D7C-A6E0-8582EE1DF268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562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5" name="矩形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9D36BC8-E0F7-41D6-BCCB-6BAB276BE7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333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BD949-B2A0-4AAD-9A6B-E928723E51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9523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5" name="矩形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EB141-BFCB-4B37-BC54-0DF46FC7D4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534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 useBgFill="1"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F7DDD-A935-4FB1-927E-5AEBB34C95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6386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5" name="矩形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7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4788024" y="6492875"/>
            <a:ext cx="1368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BBFB44FB-A12D-4340-A1EB-F822A29AB0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2339975" y="6492875"/>
            <a:ext cx="23780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1298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5824B-113D-4519-8FE7-5AEF8E0137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頁尾版面配置區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617526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081A1-AB99-46AA-902E-8F84D3FACB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3335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76237-84C0-4832-94FF-595F294B46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3848" y="6496050"/>
            <a:ext cx="33813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78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46A6E75-78A0-4EF4-971B-20818AE005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6287" y="6496050"/>
            <a:ext cx="33813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20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4C249-ADB0-4364-B863-13B6BC649B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432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7" name="矩形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8" name="矩形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4E78D54F-0F6C-4E30-8705-A16C8F212A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1631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27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2339975" y="6492875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11188" y="6492875"/>
            <a:ext cx="1584325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矩形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348970D-BD5C-4DA4-B672-11870F6B23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6" r:id="rId1"/>
    <p:sldLayoutId id="2147484832" r:id="rId2"/>
    <p:sldLayoutId id="2147484837" r:id="rId3"/>
    <p:sldLayoutId id="2147484838" r:id="rId4"/>
    <p:sldLayoutId id="2147484839" r:id="rId5"/>
    <p:sldLayoutId id="2147484833" r:id="rId6"/>
    <p:sldLayoutId id="2147484840" r:id="rId7"/>
    <p:sldLayoutId id="2147484834" r:id="rId8"/>
    <p:sldLayoutId id="2147484841" r:id="rId9"/>
    <p:sldLayoutId id="2147484835" r:id="rId10"/>
    <p:sldLayoutId id="2147484842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tw.creativecommons.net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cc0/1.0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library.ttu.edu.tw/p/405-1015-6611,c1613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75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7524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51A4DF5-774F-4FE2-895A-DCE6CA547DC6}" type="datetime1">
              <a:rPr lang="en-US" altLang="zh-TW" smtClean="0"/>
              <a:pPr/>
              <a:t>6/12/2023</a:t>
            </a:fld>
            <a:endParaRPr lang="en-US" altLang="zh-TW" smtClean="0"/>
          </a:p>
        </p:txBody>
      </p:sp>
      <p:sp>
        <p:nvSpPr>
          <p:cNvPr id="107525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fld id="{C2BA5109-6EA3-408E-8C68-F06EE79EEC48}" type="slidenum">
              <a:rPr lang="zh-TW" altLang="zh-TW" smtClean="0"/>
              <a:pPr/>
              <a:t>1</a:t>
            </a:fld>
            <a:endParaRPr lang="zh-TW" altLang="zh-TW" smtClean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624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7757711"/>
      </p:ext>
    </p:extLst>
  </p:cSld>
  <p:clrMapOvr>
    <a:masterClrMapping/>
  </p:clrMapOvr>
  <p:transition spd="slow" advClick="0" advTm="6000"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/>
          </p:cNvSpPr>
          <p:nvPr>
            <p:ph type="title"/>
          </p:nvPr>
        </p:nvSpPr>
        <p:spPr>
          <a:xfrm>
            <a:off x="1258888" y="2565400"/>
            <a:ext cx="7200900" cy="990600"/>
          </a:xfrm>
        </p:spPr>
        <p:txBody>
          <a:bodyPr/>
          <a:lstStyle/>
          <a:p>
            <a:pPr eaLnBrk="1" hangingPunct="1"/>
            <a:r>
              <a:rPr lang="zh-TW" altLang="en-US" b="1" dirty="0"/>
              <a:t>  </a:t>
            </a:r>
            <a:r>
              <a:rPr lang="zh-TW" altLang="en-US" sz="5400" b="1" dirty="0"/>
              <a:t>保護智慧財產權宣導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3595"/>
            <a:ext cx="9144000" cy="208361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6496050"/>
            <a:ext cx="3381375" cy="361950"/>
          </a:xfrm>
          <a:prstGeom prst="rect">
            <a:avLst/>
          </a:prstGeom>
        </p:spPr>
      </p:pic>
      <p:pic>
        <p:nvPicPr>
          <p:cNvPr id="6" name="Picture 4" descr="http://mirrors.creativecommons.org/presskit/buttons/88x31/png/by-s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45" y="6324617"/>
            <a:ext cx="1450857" cy="50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何謂智慧財產權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424936" cy="4968552"/>
          </a:xfrm>
        </p:spPr>
        <p:txBody>
          <a:bodyPr/>
          <a:lstStyle/>
          <a:p>
            <a:r>
              <a:rPr lang="zh-TW" altLang="en-US" dirty="0" smtClean="0"/>
              <a:t>各國</a:t>
            </a:r>
            <a:r>
              <a:rPr lang="zh-TW" altLang="en-US" dirty="0"/>
              <a:t>法律為了</a:t>
            </a:r>
            <a:r>
              <a:rPr lang="zh-TW" altLang="en-US" dirty="0">
                <a:solidFill>
                  <a:srgbClr val="FF0000"/>
                </a:solidFill>
              </a:rPr>
              <a:t>保護人類精神活動成果</a:t>
            </a:r>
            <a:r>
              <a:rPr lang="zh-TW" altLang="en-US" dirty="0"/>
              <a:t>，而創設</a:t>
            </a:r>
            <a:r>
              <a:rPr lang="zh-TW" altLang="en-US" dirty="0" smtClean="0"/>
              <a:t>各種</a:t>
            </a:r>
            <a:r>
              <a:rPr lang="zh-TW" altLang="en-US" dirty="0">
                <a:solidFill>
                  <a:srgbClr val="FF0000"/>
                </a:solidFill>
              </a:rPr>
              <a:t>「無形」</a:t>
            </a:r>
            <a:r>
              <a:rPr lang="zh-TW" altLang="en-US" dirty="0" smtClean="0"/>
              <a:t>權益</a:t>
            </a:r>
            <a:r>
              <a:rPr lang="zh-TW" altLang="en-US" dirty="0"/>
              <a:t>或保護規定的統稱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40" y="2564904"/>
            <a:ext cx="8338148" cy="388843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80744" y="4339843"/>
            <a:ext cx="3978024" cy="338554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zh-TW" altLang="en-US" sz="1600" dirty="0" smtClean="0"/>
              <a:t>本協定明確定</a:t>
            </a:r>
            <a:r>
              <a:rPr lang="zh-TW" altLang="en-US" sz="1600" dirty="0"/>
              <a:t>義</a:t>
            </a:r>
            <a:r>
              <a:rPr lang="zh-TW" altLang="en-US" sz="1600" dirty="0" smtClean="0"/>
              <a:t>了</a:t>
            </a:r>
            <a:r>
              <a:rPr lang="zh-TW" altLang="en-US" sz="1600" dirty="0"/>
              <a:t>智慧財產權是一種私</a:t>
            </a:r>
            <a:r>
              <a:rPr lang="zh-TW" altLang="en-US" sz="1600" dirty="0" smtClean="0"/>
              <a:t>權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35958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我國保護智慧財產權的法律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41112" y="1700808"/>
            <a:ext cx="8424936" cy="432048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專利法</a:t>
            </a:r>
            <a:r>
              <a:rPr lang="zh-TW" altLang="en-US" dirty="0">
                <a:solidFill>
                  <a:srgbClr val="FF0000"/>
                </a:solidFill>
              </a:rPr>
              <a:t>（發明、新型、新式樣</a:t>
            </a:r>
            <a:r>
              <a:rPr lang="zh-TW" altLang="en-US" dirty="0" smtClean="0">
                <a:solidFill>
                  <a:srgbClr val="FF0000"/>
                </a:solidFill>
              </a:rPr>
              <a:t>）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商標法</a:t>
            </a:r>
            <a:r>
              <a:rPr lang="zh-TW" altLang="en-US" dirty="0"/>
              <a:t>（商標、證明標章、團體標章、產地標示等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0000"/>
                </a:solidFill>
              </a:rPr>
              <a:t>著作權</a:t>
            </a:r>
            <a:r>
              <a:rPr lang="zh-TW" altLang="en-US" dirty="0">
                <a:solidFill>
                  <a:srgbClr val="FF0000"/>
                </a:solidFill>
              </a:rPr>
              <a:t>法（著作人格權、著作財產權</a:t>
            </a:r>
            <a:r>
              <a:rPr lang="zh-TW" altLang="en-US" dirty="0" smtClean="0">
                <a:solidFill>
                  <a:srgbClr val="FF0000"/>
                </a:solidFill>
              </a:rPr>
              <a:t>）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營業</a:t>
            </a:r>
            <a:r>
              <a:rPr lang="zh-TW" altLang="en-US" dirty="0"/>
              <a:t>秘密</a:t>
            </a:r>
            <a:r>
              <a:rPr lang="zh-TW" altLang="en-US" dirty="0" smtClean="0"/>
              <a:t>法</a:t>
            </a:r>
            <a:endParaRPr lang="en-US" altLang="zh-TW" dirty="0" smtClean="0"/>
          </a:p>
          <a:p>
            <a:r>
              <a:rPr lang="zh-TW" altLang="en-US" dirty="0" smtClean="0"/>
              <a:t>積體電路</a:t>
            </a:r>
            <a:r>
              <a:rPr lang="zh-TW" altLang="en-US" dirty="0"/>
              <a:t>電路布局保護</a:t>
            </a:r>
            <a:r>
              <a:rPr lang="zh-TW" altLang="en-US" dirty="0" smtClean="0"/>
              <a:t>法</a:t>
            </a:r>
            <a:endParaRPr lang="en-US" altLang="zh-TW" dirty="0" smtClean="0"/>
          </a:p>
          <a:p>
            <a:r>
              <a:rPr lang="zh-TW" altLang="en-US" dirty="0" smtClean="0"/>
              <a:t>植物</a:t>
            </a:r>
            <a:r>
              <a:rPr lang="zh-TW" altLang="en-US" dirty="0"/>
              <a:t>品種及種苗</a:t>
            </a:r>
            <a:r>
              <a:rPr lang="zh-TW" altLang="en-US" dirty="0" smtClean="0"/>
              <a:t>法</a:t>
            </a:r>
            <a:endParaRPr lang="en-US" altLang="zh-TW" dirty="0" smtClean="0"/>
          </a:p>
          <a:p>
            <a:r>
              <a:rPr lang="zh-TW" altLang="en-US" dirty="0" smtClean="0"/>
              <a:t>公平交易</a:t>
            </a:r>
            <a:r>
              <a:rPr lang="zh-TW" altLang="en-US" dirty="0"/>
              <a:t>法（廣告及其他不公平</a:t>
            </a:r>
            <a:r>
              <a:rPr lang="zh-TW" altLang="en-US" dirty="0" smtClean="0"/>
              <a:t>競爭的</a:t>
            </a:r>
            <a:r>
              <a:rPr lang="zh-TW" altLang="en-US" dirty="0"/>
              <a:t>部分</a:t>
            </a:r>
            <a:r>
              <a:rPr lang="zh-TW" altLang="en-US" dirty="0" smtClean="0"/>
              <a:t>）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187624" y="6195119"/>
            <a:ext cx="7956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400" b="0" dirty="0" smtClean="0">
                <a:solidFill>
                  <a:srgbClr val="222222"/>
                </a:solidFill>
                <a:latin typeface="+mn-ea"/>
                <a:ea typeface="+mn-ea"/>
              </a:rPr>
              <a:t>經濟部智慧</a:t>
            </a:r>
            <a:r>
              <a:rPr lang="zh-TW" altLang="en-US" sz="1400" b="0" dirty="0">
                <a:solidFill>
                  <a:srgbClr val="222222"/>
                </a:solidFill>
                <a:latin typeface="+mn-ea"/>
                <a:ea typeface="+mn-ea"/>
              </a:rPr>
              <a:t>財產</a:t>
            </a:r>
            <a:r>
              <a:rPr lang="zh-TW" altLang="en-US" sz="1400" b="0" dirty="0" smtClean="0">
                <a:solidFill>
                  <a:srgbClr val="222222"/>
                </a:solidFill>
                <a:latin typeface="+mn-ea"/>
                <a:ea typeface="+mn-ea"/>
              </a:rPr>
              <a:t>局</a:t>
            </a:r>
            <a:r>
              <a:rPr lang="en-US" altLang="zh-TW" sz="1400" b="0" dirty="0" smtClean="0">
                <a:solidFill>
                  <a:srgbClr val="222222"/>
                </a:solidFill>
                <a:latin typeface="+mn-ea"/>
                <a:ea typeface="+mn-ea"/>
              </a:rPr>
              <a:t>https</a:t>
            </a:r>
            <a:r>
              <a:rPr lang="en-US" altLang="zh-TW" sz="1400" b="0" dirty="0">
                <a:solidFill>
                  <a:srgbClr val="222222"/>
                </a:solidFill>
                <a:latin typeface="+mn-ea"/>
                <a:ea typeface="+mn-ea"/>
              </a:rPr>
              <a:t>://www.tipo.gov.tw/tw/cp-180-219594-7f8ac-1.html</a:t>
            </a:r>
            <a:endParaRPr lang="zh-TW" altLang="en-US" sz="1400" b="0" i="0" dirty="0">
              <a:solidFill>
                <a:srgbClr val="222222"/>
              </a:solidFill>
              <a:effectLst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29208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zh-TW" altLang="en-US" b="1" dirty="0"/>
              <a:t>尊重智慧財產權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23850" y="1844675"/>
            <a:ext cx="8496300" cy="3960813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/>
              <a:t>請務必遵守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zh-TW" altLang="en-US" b="1" dirty="0">
                <a:solidFill>
                  <a:srgbClr val="CC3300"/>
                </a:solidFill>
              </a:rPr>
              <a:t>勿非法下載 </a:t>
            </a:r>
            <a:r>
              <a:rPr lang="zh-TW" altLang="en-US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受智財權保護之軟體、電影、音樂、遊戲等資料</a:t>
            </a:r>
            <a:endParaRPr lang="en-US" altLang="zh-TW" sz="2200" dirty="0">
              <a:latin typeface="Noto Sans T Chinese DemiLight" panose="020B0400000000000000" pitchFamily="34" charset="-120"/>
              <a:ea typeface="Noto Sans T Chinese DemiLight" panose="020B0400000000000000" pitchFamily="34" charset="-120"/>
            </a:endParaRPr>
          </a:p>
          <a:p>
            <a:pPr lvl="2" eaLnBrk="1" hangingPunct="1">
              <a:lnSpc>
                <a:spcPct val="150000"/>
              </a:lnSpc>
              <a:defRPr/>
            </a:pPr>
            <a:r>
              <a:rPr lang="zh-TW" altLang="en-US" sz="2200" dirty="0">
                <a:solidFill>
                  <a:srgbClr val="CC3300"/>
                </a:solidFill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禁止使用 </a:t>
            </a:r>
            <a:r>
              <a:rPr lang="en-US" altLang="zh-TW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P2P</a:t>
            </a:r>
            <a:r>
              <a:rPr lang="zh-TW" altLang="en-US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 或 </a:t>
            </a:r>
            <a:r>
              <a:rPr lang="en-US" altLang="zh-TW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FTP</a:t>
            </a:r>
            <a:r>
              <a:rPr lang="zh-TW" altLang="en-US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  <a:cs typeface="Arial Unicode MS" panose="020B0604020202020204" pitchFamily="34" charset="-120"/>
              </a:rPr>
              <a:t>、</a:t>
            </a:r>
            <a:r>
              <a:rPr lang="en-US" altLang="zh-TW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LINE</a:t>
            </a:r>
            <a:r>
              <a:rPr lang="zh-TW" altLang="en-US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  <a:cs typeface="Arial Unicode MS" panose="020B0604020202020204" pitchFamily="34" charset="-120"/>
              </a:rPr>
              <a:t>、</a:t>
            </a:r>
            <a:r>
              <a:rPr lang="en-US" altLang="zh-TW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FB</a:t>
            </a:r>
            <a:r>
              <a:rPr lang="zh-TW" altLang="en-US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下載有智財權之資料</a:t>
            </a:r>
            <a:endParaRPr lang="en-US" altLang="zh-TW" sz="2200" dirty="0">
              <a:latin typeface="Noto Sans T Chinese DemiLight" panose="020B0400000000000000" pitchFamily="34" charset="-120"/>
              <a:ea typeface="Noto Sans T Chinese DemiLight" panose="020B0400000000000000" pitchFamily="34" charset="-120"/>
            </a:endParaRPr>
          </a:p>
          <a:p>
            <a:pPr lvl="2" eaLnBrk="1" hangingPunct="1">
              <a:lnSpc>
                <a:spcPct val="150000"/>
              </a:lnSpc>
              <a:defRPr/>
            </a:pPr>
            <a:r>
              <a:rPr lang="zh-TW" altLang="en-US" sz="2200" dirty="0">
                <a:solidFill>
                  <a:srgbClr val="CC3300"/>
                </a:solidFill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禁止傳輸 </a:t>
            </a:r>
            <a:r>
              <a:rPr lang="zh-TW" altLang="en-US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受智財權保護之軟體、電影、音樂、遊戲等</a:t>
            </a:r>
            <a:endParaRPr lang="en-US" altLang="zh-TW" sz="2200" dirty="0">
              <a:latin typeface="Noto Sans T Chinese DemiLight" panose="020B0400000000000000" pitchFamily="34" charset="-120"/>
              <a:ea typeface="Noto Sans T Chinese DemiLight" panose="020B0400000000000000" pitchFamily="34" charset="-120"/>
            </a:endParaRPr>
          </a:p>
          <a:p>
            <a:pPr lvl="2" eaLnBrk="1" hangingPunct="1">
              <a:lnSpc>
                <a:spcPct val="150000"/>
              </a:lnSpc>
              <a:defRPr/>
            </a:pPr>
            <a:r>
              <a:rPr lang="zh-TW" altLang="en-US" sz="2200" dirty="0">
                <a:solidFill>
                  <a:srgbClr val="CC3300"/>
                </a:solidFill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禁止使用 </a:t>
            </a:r>
            <a:r>
              <a:rPr lang="en-US" altLang="zh-TW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P2P</a:t>
            </a:r>
            <a:r>
              <a:rPr lang="zh-TW" altLang="en-US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 類軟體傳輸或 架設</a:t>
            </a:r>
            <a:r>
              <a:rPr lang="zh-TW" altLang="en-US" sz="2200" dirty="0">
                <a:solidFill>
                  <a:srgbClr val="CC3300"/>
                </a:solidFill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 </a:t>
            </a:r>
            <a:r>
              <a:rPr lang="en-US" altLang="zh-TW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FTP</a:t>
            </a:r>
            <a:r>
              <a:rPr lang="zh-TW" altLang="en-US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 網站供人下載</a:t>
            </a:r>
            <a:endParaRPr lang="en-US" altLang="zh-TW" sz="2200" dirty="0">
              <a:latin typeface="Noto Sans T Chinese DemiLight" panose="020B0400000000000000" pitchFamily="34" charset="-120"/>
              <a:ea typeface="Noto Sans T Chinese DemiLight" panose="020B0400000000000000" pitchFamily="34" charset="-120"/>
            </a:endParaRPr>
          </a:p>
          <a:p>
            <a:pPr marL="685800" lvl="2" indent="0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                       或以 </a:t>
            </a:r>
            <a:r>
              <a:rPr lang="en-US" altLang="zh-TW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LINE</a:t>
            </a:r>
            <a:r>
              <a:rPr lang="zh-TW" altLang="en-US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  <a:cs typeface="Arial Unicode MS" panose="020B0604020202020204" pitchFamily="34" charset="-120"/>
              </a:rPr>
              <a:t>、</a:t>
            </a:r>
            <a:r>
              <a:rPr lang="en-US" altLang="zh-TW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FB</a:t>
            </a:r>
            <a:r>
              <a:rPr lang="zh-TW" altLang="en-US" sz="2200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 傳輸受智財權保護之資料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TW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 dirty="0">
                <a:latin typeface="+mj-ea"/>
              </a:rPr>
              <a:t>可以在</a:t>
            </a:r>
            <a:r>
              <a:rPr lang="en-US" altLang="zh-TW" sz="3600" b="1" dirty="0">
                <a:latin typeface="+mj-ea"/>
              </a:rPr>
              <a:t>Line</a:t>
            </a:r>
            <a:r>
              <a:rPr lang="zh-TW" altLang="en-US" sz="3600" b="1" dirty="0">
                <a:latin typeface="+mj-ea"/>
              </a:rPr>
              <a:t>群組分享網路上的影片嗎？</a:t>
            </a:r>
          </a:p>
        </p:txBody>
      </p:sp>
      <p:sp>
        <p:nvSpPr>
          <p:cNvPr id="5" name="矩形 4"/>
          <p:cNvSpPr/>
          <p:nvPr/>
        </p:nvSpPr>
        <p:spPr>
          <a:xfrm>
            <a:off x="1619672" y="6021288"/>
            <a:ext cx="7956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0" dirty="0" smtClean="0">
                <a:solidFill>
                  <a:srgbClr val="222222"/>
                </a:solidFill>
                <a:latin typeface="+mn-ea"/>
                <a:ea typeface="+mn-ea"/>
              </a:rPr>
              <a:t>智慧</a:t>
            </a:r>
            <a:r>
              <a:rPr lang="zh-TW" altLang="en-US" sz="1400" b="0" dirty="0">
                <a:solidFill>
                  <a:srgbClr val="222222"/>
                </a:solidFill>
                <a:latin typeface="+mn-ea"/>
                <a:ea typeface="+mn-ea"/>
              </a:rPr>
              <a:t>財產</a:t>
            </a:r>
            <a:r>
              <a:rPr lang="zh-TW" altLang="en-US" sz="1400" b="0" dirty="0" smtClean="0">
                <a:solidFill>
                  <a:srgbClr val="222222"/>
                </a:solidFill>
                <a:latin typeface="+mn-ea"/>
                <a:ea typeface="+mn-ea"/>
              </a:rPr>
              <a:t>局</a:t>
            </a:r>
            <a:r>
              <a:rPr lang="en-US" altLang="zh-TW" sz="1400" b="0" dirty="0" smtClean="0">
                <a:solidFill>
                  <a:srgbClr val="222222"/>
                </a:solidFill>
                <a:latin typeface="+mn-ea"/>
                <a:ea typeface="+mn-ea"/>
              </a:rPr>
              <a:t>/</a:t>
            </a:r>
            <a:r>
              <a:rPr lang="zh-TW" altLang="en-US" sz="1400" b="0" dirty="0" smtClean="0">
                <a:solidFill>
                  <a:srgbClr val="222222"/>
                </a:solidFill>
                <a:latin typeface="+mn-ea"/>
                <a:ea typeface="+mn-ea"/>
              </a:rPr>
              <a:t>保護</a:t>
            </a:r>
            <a:r>
              <a:rPr lang="zh-TW" altLang="en-US" sz="1400" b="0" dirty="0">
                <a:solidFill>
                  <a:srgbClr val="222222"/>
                </a:solidFill>
                <a:latin typeface="+mn-ea"/>
                <a:ea typeface="+mn-ea"/>
              </a:rPr>
              <a:t>智慧財產權</a:t>
            </a:r>
            <a:r>
              <a:rPr lang="zh-TW" altLang="en-US" sz="1400" b="0" dirty="0" smtClean="0">
                <a:solidFill>
                  <a:srgbClr val="222222"/>
                </a:solidFill>
                <a:latin typeface="+mn-ea"/>
                <a:ea typeface="+mn-ea"/>
              </a:rPr>
              <a:t>宣導 </a:t>
            </a:r>
            <a:r>
              <a:rPr lang="en-US" altLang="zh-TW" sz="1400" b="0" dirty="0" smtClean="0">
                <a:solidFill>
                  <a:srgbClr val="222222"/>
                </a:solidFill>
                <a:latin typeface="+mn-ea"/>
                <a:ea typeface="+mn-ea"/>
              </a:rPr>
              <a:t>https://www.tipo.gov.tw/tw/cp-51-899855-3cf6b-1.html</a:t>
            </a:r>
            <a:endParaRPr lang="zh-TW" altLang="en-US" sz="1400" b="0" i="0" dirty="0">
              <a:solidFill>
                <a:srgbClr val="222222"/>
              </a:solidFill>
              <a:effectLst/>
              <a:latin typeface="+mn-ea"/>
              <a:ea typeface="+mn-ea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207824" cy="4349080"/>
          </a:xfrm>
        </p:spPr>
        <p:txBody>
          <a:bodyPr/>
          <a:lstStyle/>
          <a:p>
            <a:r>
              <a:rPr lang="zh-TW" altLang="en-US" dirty="0">
                <a:solidFill>
                  <a:srgbClr val="222222"/>
                </a:solidFill>
                <a:latin typeface="+mn-ea"/>
              </a:rPr>
              <a:t>「</a:t>
            </a:r>
            <a:r>
              <a:rPr lang="zh-TW" altLang="en-US" dirty="0">
                <a:solidFill>
                  <a:srgbClr val="0070C0"/>
                </a:solidFill>
                <a:latin typeface="+mn-ea"/>
              </a:rPr>
              <a:t>網頁超連結</a:t>
            </a:r>
            <a:r>
              <a:rPr lang="zh-TW" altLang="en-US" dirty="0" smtClean="0">
                <a:solidFill>
                  <a:srgbClr val="222222"/>
                </a:solidFill>
                <a:latin typeface="+mn-ea"/>
              </a:rPr>
              <a:t>」可以：單純</a:t>
            </a:r>
            <a:r>
              <a:rPr lang="zh-TW" altLang="en-US" dirty="0">
                <a:solidFill>
                  <a:srgbClr val="222222"/>
                </a:solidFill>
                <a:latin typeface="+mn-ea"/>
              </a:rPr>
              <a:t>提供超連結並不涉及著作的利用行為</a:t>
            </a:r>
            <a:r>
              <a:rPr lang="zh-TW" altLang="en-US" dirty="0" smtClean="0">
                <a:solidFill>
                  <a:srgbClr val="222222"/>
                </a:solidFill>
                <a:latin typeface="+mn-ea"/>
              </a:rPr>
              <a:t>。</a:t>
            </a:r>
            <a:endParaRPr lang="en-US" altLang="zh-TW" dirty="0" smtClean="0">
              <a:solidFill>
                <a:srgbClr val="222222"/>
              </a:solidFill>
              <a:latin typeface="+mn-ea"/>
            </a:endParaRPr>
          </a:p>
          <a:p>
            <a:pPr lvl="1"/>
            <a:r>
              <a:rPr lang="zh-TW" altLang="en-US" dirty="0" smtClean="0">
                <a:solidFill>
                  <a:srgbClr val="222222"/>
                </a:solidFill>
                <a:latin typeface="+mn-ea"/>
              </a:rPr>
              <a:t>注意連結</a:t>
            </a:r>
            <a:r>
              <a:rPr lang="zh-TW" altLang="en-US" dirty="0">
                <a:solidFill>
                  <a:srgbClr val="222222"/>
                </a:solidFill>
                <a:latin typeface="+mn-ea"/>
              </a:rPr>
              <a:t>之</a:t>
            </a:r>
            <a:r>
              <a:rPr lang="zh-TW" altLang="en-US" dirty="0" smtClean="0">
                <a:solidFill>
                  <a:srgbClr val="222222"/>
                </a:solidFill>
                <a:latin typeface="+mn-ea"/>
              </a:rPr>
              <a:t>網站不可有</a:t>
            </a:r>
            <a:r>
              <a:rPr lang="zh-TW" altLang="en-US" dirty="0">
                <a:solidFill>
                  <a:srgbClr val="222222"/>
                </a:solidFill>
                <a:latin typeface="+mn-ea"/>
              </a:rPr>
              <a:t>侵害著作權之情事</a:t>
            </a:r>
            <a:r>
              <a:rPr lang="en-US" altLang="zh-TW" dirty="0">
                <a:solidFill>
                  <a:srgbClr val="222222"/>
                </a:solidFill>
                <a:latin typeface="+mn-ea"/>
              </a:rPr>
              <a:t>(</a:t>
            </a:r>
            <a:r>
              <a:rPr lang="zh-TW" altLang="en-US" dirty="0">
                <a:solidFill>
                  <a:srgbClr val="222222"/>
                </a:solidFill>
                <a:latin typeface="+mn-ea"/>
              </a:rPr>
              <a:t>例如網站內都是盜版的院線影片</a:t>
            </a:r>
            <a:r>
              <a:rPr lang="en-US" altLang="zh-TW" dirty="0" smtClean="0">
                <a:solidFill>
                  <a:srgbClr val="222222"/>
                </a:solidFill>
                <a:latin typeface="+mn-ea"/>
              </a:rPr>
              <a:t>)</a:t>
            </a:r>
            <a:r>
              <a:rPr lang="zh-TW" altLang="en-US" dirty="0" smtClean="0">
                <a:solidFill>
                  <a:srgbClr val="222222"/>
                </a:solidFill>
                <a:latin typeface="+mn-ea"/>
              </a:rPr>
              <a:t> ，可能會成為</a:t>
            </a:r>
            <a:r>
              <a:rPr lang="zh-TW" altLang="en-US" dirty="0">
                <a:solidFill>
                  <a:srgbClr val="222222"/>
                </a:solidFill>
                <a:latin typeface="+mn-ea"/>
              </a:rPr>
              <a:t>侵害著作財產權人公開傳輸權的共犯或幫助犯</a:t>
            </a:r>
            <a:r>
              <a:rPr lang="zh-TW" altLang="en-US" dirty="0" smtClean="0">
                <a:solidFill>
                  <a:srgbClr val="222222"/>
                </a:solidFill>
                <a:latin typeface="+mn-ea"/>
              </a:rPr>
              <a:t>。</a:t>
            </a:r>
            <a:endParaRPr lang="en-US" altLang="zh-TW" dirty="0" smtClean="0">
              <a:solidFill>
                <a:srgbClr val="222222"/>
              </a:solidFill>
              <a:latin typeface="+mn-ea"/>
            </a:endParaRPr>
          </a:p>
          <a:p>
            <a:r>
              <a:rPr lang="zh-TW" altLang="en-US" dirty="0" smtClean="0">
                <a:solidFill>
                  <a:srgbClr val="222222"/>
                </a:solidFill>
                <a:latin typeface="+mn-ea"/>
              </a:rPr>
              <a:t>下載影片檔案，再</a:t>
            </a:r>
            <a:r>
              <a:rPr lang="zh-TW" altLang="en-US" dirty="0">
                <a:solidFill>
                  <a:srgbClr val="222222"/>
                </a:solidFill>
                <a:latin typeface="+mn-ea"/>
              </a:rPr>
              <a:t>透過</a:t>
            </a:r>
            <a:r>
              <a:rPr lang="en-US" altLang="zh-TW" dirty="0">
                <a:solidFill>
                  <a:srgbClr val="222222"/>
                </a:solidFill>
                <a:latin typeface="+mn-ea"/>
              </a:rPr>
              <a:t>Line</a:t>
            </a:r>
            <a:r>
              <a:rPr lang="zh-TW" altLang="en-US" dirty="0">
                <a:solidFill>
                  <a:srgbClr val="222222"/>
                </a:solidFill>
                <a:latin typeface="+mn-ea"/>
              </a:rPr>
              <a:t>將這些影片傳送</a:t>
            </a:r>
            <a:r>
              <a:rPr lang="zh-TW" altLang="en-US" dirty="0" smtClean="0">
                <a:solidFill>
                  <a:srgbClr val="222222"/>
                </a:solidFill>
                <a:latin typeface="+mn-ea"/>
              </a:rPr>
              <a:t>給非家人朋友的「</a:t>
            </a:r>
            <a:r>
              <a:rPr lang="zh-TW" altLang="en-US" dirty="0">
                <a:solidFill>
                  <a:srgbClr val="222222"/>
                </a:solidFill>
                <a:latin typeface="+mn-ea"/>
              </a:rPr>
              <a:t>公眾」</a:t>
            </a:r>
            <a:r>
              <a:rPr lang="zh-TW" altLang="en-US" dirty="0" smtClean="0">
                <a:solidFill>
                  <a:srgbClr val="222222"/>
                </a:solidFill>
                <a:latin typeface="+mn-ea"/>
              </a:rPr>
              <a:t>，會涉及視聽</a:t>
            </a:r>
            <a:r>
              <a:rPr lang="zh-TW" altLang="en-US" dirty="0">
                <a:solidFill>
                  <a:srgbClr val="222222"/>
                </a:solidFill>
                <a:latin typeface="+mn-ea"/>
              </a:rPr>
              <a:t>著作之「重製」、「公開傳輸」等利用行為，如果未取得著作財產權人同意或授權，會構成侵</a:t>
            </a:r>
            <a:r>
              <a:rPr lang="zh-TW" altLang="en-US" dirty="0" smtClean="0">
                <a:solidFill>
                  <a:srgbClr val="222222"/>
                </a:solidFill>
                <a:latin typeface="+mn-ea"/>
              </a:rPr>
              <a:t>權行為！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8238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773238"/>
            <a:ext cx="8153400" cy="3743325"/>
          </a:xfrm>
        </p:spPr>
        <p:txBody>
          <a:bodyPr/>
          <a:lstStyle/>
          <a:p>
            <a:pPr>
              <a:defRPr/>
            </a:pPr>
            <a:r>
              <a:rPr lang="zh-TW" altLang="en-US" b="1" dirty="0"/>
              <a:t>避免誤觸侵犯智慧財產權的紅線，謹守不侵權</a:t>
            </a:r>
            <a:endParaRPr lang="en-US" altLang="zh-TW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b="1" dirty="0"/>
              <a:t>   的三大原則：</a:t>
            </a:r>
          </a:p>
          <a:p>
            <a:pPr>
              <a:lnSpc>
                <a:spcPts val="1200"/>
              </a:lnSpc>
              <a:spcBef>
                <a:spcPts val="0"/>
              </a:spcBef>
              <a:defRPr/>
            </a:pPr>
            <a:endParaRPr lang="en-US" altLang="zh-TW" dirty="0"/>
          </a:p>
          <a:p>
            <a:pPr marL="0" indent="0">
              <a:lnSpc>
                <a:spcPts val="38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zh-TW" altLang="en-US" dirty="0"/>
              <a:t>     </a:t>
            </a:r>
            <a:r>
              <a:rPr lang="en-US" altLang="zh-TW" sz="2500" dirty="0"/>
              <a:t>1.</a:t>
            </a:r>
            <a:r>
              <a:rPr lang="zh-TW" altLang="en-US" sz="2500" b="1" dirty="0">
                <a:solidFill>
                  <a:srgbClr val="C00000"/>
                </a:solidFill>
              </a:rPr>
              <a:t>  不重製</a:t>
            </a:r>
            <a:r>
              <a:rPr lang="zh-TW" altLang="en-US" sz="2500" dirty="0"/>
              <a:t> </a:t>
            </a:r>
            <a:r>
              <a:rPr lang="en-US" altLang="zh-TW" sz="2500" dirty="0"/>
              <a:t>(</a:t>
            </a:r>
            <a:r>
              <a:rPr lang="zh-TW" altLang="en-US" sz="2500" dirty="0"/>
              <a:t>含影印、手抄本、拷貝、側錄等</a:t>
            </a:r>
            <a:r>
              <a:rPr lang="en-US" altLang="zh-TW" sz="2500" dirty="0"/>
              <a:t>)</a:t>
            </a:r>
          </a:p>
          <a:p>
            <a:pPr marL="0" indent="0">
              <a:lnSpc>
                <a:spcPts val="38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zh-TW" altLang="en-US" sz="2500" dirty="0"/>
              <a:t>      </a:t>
            </a:r>
            <a:r>
              <a:rPr lang="en-US" altLang="zh-TW" sz="2500" dirty="0"/>
              <a:t>2.</a:t>
            </a:r>
            <a:r>
              <a:rPr lang="zh-TW" altLang="en-US" sz="2500" b="1" dirty="0">
                <a:solidFill>
                  <a:srgbClr val="C00000"/>
                </a:solidFill>
              </a:rPr>
              <a:t>  不散布</a:t>
            </a:r>
            <a:r>
              <a:rPr lang="zh-TW" altLang="en-US" sz="2500" dirty="0"/>
              <a:t> </a:t>
            </a:r>
            <a:r>
              <a:rPr lang="en-US" altLang="zh-TW" sz="2500" dirty="0"/>
              <a:t>(</a:t>
            </a:r>
            <a:r>
              <a:rPr lang="zh-TW" altLang="en-US" sz="2500" dirty="0"/>
              <a:t>含上載至平台、用電腦網路傳輸、散發</a:t>
            </a:r>
            <a:endParaRPr lang="en-US" altLang="zh-TW" sz="2500" dirty="0"/>
          </a:p>
          <a:p>
            <a:pPr marL="0" indent="0">
              <a:lnSpc>
                <a:spcPts val="38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zh-TW" altLang="en-US" sz="2500" dirty="0"/>
              <a:t>                        影印本等</a:t>
            </a:r>
            <a:r>
              <a:rPr lang="en-US" altLang="zh-TW" sz="2500" dirty="0"/>
              <a:t>)</a:t>
            </a:r>
          </a:p>
          <a:p>
            <a:pPr marL="0" indent="0">
              <a:lnSpc>
                <a:spcPts val="38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zh-TW" altLang="en-US" sz="2500" dirty="0"/>
              <a:t>      </a:t>
            </a:r>
            <a:r>
              <a:rPr lang="en-US" altLang="zh-TW" sz="2500" dirty="0"/>
              <a:t>3.</a:t>
            </a:r>
            <a:r>
              <a:rPr lang="zh-TW" altLang="en-US" sz="2500" b="1" dirty="0">
                <a:solidFill>
                  <a:srgbClr val="C00000"/>
                </a:solidFill>
              </a:rPr>
              <a:t>  不公開播放 </a:t>
            </a:r>
            <a:r>
              <a:rPr lang="en-US" altLang="zh-TW" sz="2500" dirty="0"/>
              <a:t>(</a:t>
            </a:r>
            <a:r>
              <a:rPr lang="zh-TW" altLang="en-US" sz="2500" dirty="0"/>
              <a:t>含提供播放平台、放映或播放給</a:t>
            </a:r>
            <a:endParaRPr lang="en-US" altLang="zh-TW" sz="2500" dirty="0"/>
          </a:p>
          <a:p>
            <a:pPr marL="0" indent="0">
              <a:lnSpc>
                <a:spcPts val="38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zh-TW" altLang="en-US" sz="2500" dirty="0"/>
              <a:t>                               親朋好友等</a:t>
            </a:r>
            <a:r>
              <a:rPr lang="en-US" altLang="zh-TW" sz="2500" dirty="0"/>
              <a:t>)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  </a:t>
            </a:r>
          </a:p>
        </p:txBody>
      </p:sp>
      <p:sp>
        <p:nvSpPr>
          <p:cNvPr id="15363" name="矩形 1"/>
          <p:cNvSpPr>
            <a:spLocks noChangeArrowheads="1"/>
          </p:cNvSpPr>
          <p:nvPr/>
        </p:nvSpPr>
        <p:spPr bwMode="auto">
          <a:xfrm>
            <a:off x="1907704" y="6021288"/>
            <a:ext cx="7578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3800"/>
              </a:lnSpc>
              <a:buFont typeface="Wingdings" panose="05000000000000000000" pitchFamily="2" charset="2"/>
              <a:buNone/>
            </a:pPr>
            <a:r>
              <a:rPr lang="en-US" altLang="zh-TW" dirty="0"/>
              <a:t>h</a:t>
            </a:r>
            <a:r>
              <a:rPr lang="en-US" altLang="zh-TW" dirty="0">
                <a:latin typeface="Noto Sans T Chinese DemiLight" panose="020B0400000000000000" pitchFamily="34" charset="-120"/>
                <a:ea typeface="Noto Sans T Chinese DemiLight" panose="020B0400000000000000" pitchFamily="34" charset="-120"/>
              </a:rPr>
              <a:t>ttp://www.tbpa.org.tw/doc/FOR%E5%AD%B8%E7%94%9F.pdf</a:t>
            </a:r>
            <a:endParaRPr lang="zh-TW" altLang="en-US" dirty="0">
              <a:latin typeface="Noto Sans T Chinese DemiLight" panose="020B0400000000000000" pitchFamily="34" charset="-120"/>
              <a:ea typeface="Noto Sans T Chinese DemiLight" panose="020B0400000000000000" pitchFamily="34" charset="-120"/>
            </a:endParaRPr>
          </a:p>
        </p:txBody>
      </p:sp>
      <p:sp>
        <p:nvSpPr>
          <p:cNvPr id="15364" name="標題 1"/>
          <p:cNvSpPr>
            <a:spLocks noGrp="1"/>
          </p:cNvSpPr>
          <p:nvPr>
            <p:ph type="title"/>
          </p:nvPr>
        </p:nvSpPr>
        <p:spPr>
          <a:xfrm>
            <a:off x="0" y="231775"/>
            <a:ext cx="9144000" cy="990600"/>
          </a:xfrm>
        </p:spPr>
        <p:txBody>
          <a:bodyPr/>
          <a:lstStyle/>
          <a:p>
            <a:pPr algn="ctr" eaLnBrk="1" hangingPunct="1"/>
            <a:r>
              <a:rPr lang="zh-TW" altLang="en-US" b="1" dirty="0" smtClean="0"/>
              <a:t>保護</a:t>
            </a:r>
            <a:r>
              <a:rPr lang="zh-TW" altLang="en-US" b="1" dirty="0"/>
              <a:t>校園</a:t>
            </a:r>
            <a:r>
              <a:rPr lang="zh-TW" altLang="en-US" b="1" dirty="0" smtClean="0"/>
              <a:t>智財權須知</a:t>
            </a:r>
            <a:endParaRPr lang="zh-TW" altLang="en-US" b="1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250826" y="1700213"/>
            <a:ext cx="8893174" cy="46085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使用正版教科書及各式出版品：圖書館可提供外借。</a:t>
            </a:r>
            <a:endParaRPr lang="en-US" altLang="zh-TW" sz="2800" b="1" dirty="0" smtClean="0">
              <a:latin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必須取得著者授權的各種創作品。</a:t>
            </a:r>
            <a:endParaRPr lang="en-US" altLang="zh-TW" sz="2800" b="1" dirty="0" smtClean="0">
              <a:latin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利用免費資源：</a:t>
            </a:r>
            <a:endParaRPr lang="en-US" altLang="zh-TW" sz="2800" b="1" dirty="0" smtClean="0">
              <a:latin typeface="+mn-ea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sz="2800" b="1" dirty="0" smtClean="0">
              <a:latin typeface="+mn-ea"/>
            </a:endParaRPr>
          </a:p>
        </p:txBody>
      </p:sp>
      <p:sp>
        <p:nvSpPr>
          <p:cNvPr id="20482" name="標題 1"/>
          <p:cNvSpPr>
            <a:spLocks noGrp="1"/>
          </p:cNvSpPr>
          <p:nvPr>
            <p:ph type="title" idx="4294967295"/>
          </p:nvPr>
        </p:nvSpPr>
        <p:spPr>
          <a:xfrm>
            <a:off x="250825" y="260350"/>
            <a:ext cx="8748713" cy="1103313"/>
          </a:xfrm>
        </p:spPr>
        <p:txBody>
          <a:bodyPr/>
          <a:lstStyle/>
          <a:p>
            <a:pPr eaLnBrk="1" hangingPunct="1"/>
            <a:r>
              <a:rPr lang="zh-TW" altLang="en-US" b="1" dirty="0" smtClean="0"/>
              <a:t>著作權的合法使用</a:t>
            </a:r>
            <a:endParaRPr lang="zh-TW" altLang="en-US" sz="3200" dirty="0"/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 bwMode="auto">
          <a:xfrm>
            <a:off x="1811710" y="3184873"/>
            <a:ext cx="6696745" cy="309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kumimoji="0" lang="zh-TW" altLang="en-US" sz="2500" b="1" dirty="0" smtClean="0">
                <a:solidFill>
                  <a:srgbClr val="00B050"/>
                </a:solidFill>
                <a:latin typeface="+mn-ea"/>
              </a:rPr>
              <a:t>創用</a:t>
            </a:r>
            <a:r>
              <a:rPr kumimoji="0" lang="en-US" altLang="zh-TW" sz="2500" b="1" dirty="0" smtClean="0">
                <a:solidFill>
                  <a:srgbClr val="00B050"/>
                </a:solidFill>
                <a:latin typeface="+mn-ea"/>
              </a:rPr>
              <a:t>CC(Creative Commons)</a:t>
            </a:r>
            <a:r>
              <a:rPr kumimoji="0" lang="zh-TW" altLang="en-US" sz="2100" b="1" dirty="0" smtClean="0">
                <a:latin typeface="+mn-ea"/>
              </a:rPr>
              <a:t>：</a:t>
            </a:r>
            <a:r>
              <a:rPr kumimoji="0" lang="zh-TW" altLang="en-US" sz="2800" b="1" dirty="0" smtClean="0">
                <a:solidFill>
                  <a:srgbClr val="00B050"/>
                </a:solidFill>
                <a:latin typeface="+mn-ea"/>
              </a:rPr>
              <a:t>創</a:t>
            </a:r>
            <a:r>
              <a:rPr kumimoji="0" lang="zh-TW" altLang="en-US" sz="2500" b="1" dirty="0" smtClean="0">
                <a:latin typeface="+mn-ea"/>
              </a:rPr>
              <a:t>作者針對著作權自由授權，提供給使</a:t>
            </a:r>
            <a:r>
              <a:rPr kumimoji="0" lang="zh-TW" altLang="en-US" sz="2800" b="1" dirty="0" smtClean="0">
                <a:solidFill>
                  <a:srgbClr val="00B050"/>
                </a:solidFill>
                <a:latin typeface="+mn-ea"/>
              </a:rPr>
              <a:t>用</a:t>
            </a:r>
            <a:r>
              <a:rPr kumimoji="0" lang="zh-TW" altLang="en-US" sz="2500" b="1" dirty="0" smtClean="0">
                <a:latin typeface="+mn-ea"/>
              </a:rPr>
              <a:t>者不同程度的分享。</a:t>
            </a:r>
            <a:endParaRPr kumimoji="0" lang="en-US" altLang="zh-TW" sz="2500" b="1" dirty="0" smtClean="0">
              <a:latin typeface="+mn-ea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0" lang="en-US" altLang="zh-TW" sz="2800" b="1" dirty="0" smtClean="0">
                <a:solidFill>
                  <a:srgbClr val="00B050"/>
                </a:solidFill>
              </a:rPr>
              <a:t>CC0</a:t>
            </a:r>
            <a:r>
              <a:rPr kumimoji="0" lang="zh-TW" altLang="en-US" sz="2800" b="1" dirty="0" smtClean="0">
                <a:solidFill>
                  <a:srgbClr val="00B050"/>
                </a:solidFill>
              </a:rPr>
              <a:t>（</a:t>
            </a:r>
            <a:r>
              <a:rPr kumimoji="0" lang="en-US" altLang="zh-TW" sz="2800" b="1" dirty="0" smtClean="0">
                <a:solidFill>
                  <a:srgbClr val="00B050"/>
                </a:solidFill>
              </a:rPr>
              <a:t>Creative Commons Zero</a:t>
            </a:r>
            <a:r>
              <a:rPr kumimoji="0" lang="zh-TW" altLang="en-US" sz="2800" b="1" dirty="0" smtClean="0">
                <a:solidFill>
                  <a:srgbClr val="00B050"/>
                </a:solidFill>
              </a:rPr>
              <a:t>）授權</a:t>
            </a:r>
            <a:r>
              <a:rPr kumimoji="0" lang="zh-TW" altLang="en-US" sz="2800" b="1" dirty="0" smtClean="0"/>
              <a:t>：</a:t>
            </a:r>
            <a:r>
              <a:rPr kumimoji="0" lang="en-US" altLang="zh-TW" sz="2800" b="1" dirty="0" smtClean="0">
                <a:solidFill>
                  <a:srgbClr val="00B050"/>
                </a:solidFill>
              </a:rPr>
              <a:t>CC0 </a:t>
            </a:r>
            <a:r>
              <a:rPr kumimoji="0" lang="zh-TW" altLang="en-US" sz="2800" b="1" dirty="0" smtClean="0">
                <a:latin typeface="+mn-ea"/>
              </a:rPr>
              <a:t>是一種「</a:t>
            </a:r>
            <a:r>
              <a:rPr kumimoji="0" lang="zh-TW" altLang="en-US" sz="2800" b="1" dirty="0" smtClean="0">
                <a:solidFill>
                  <a:srgbClr val="00B050"/>
                </a:solidFill>
                <a:latin typeface="+mn-ea"/>
              </a:rPr>
              <a:t>不保留權利</a:t>
            </a:r>
            <a:r>
              <a:rPr kumimoji="0" lang="zh-TW" altLang="en-US" sz="2800" b="1" dirty="0" smtClean="0">
                <a:latin typeface="+mn-ea"/>
              </a:rPr>
              <a:t>」的選擇。就是放棄所有權利，允許公眾無條件地使用作品。</a:t>
            </a:r>
          </a:p>
          <a:p>
            <a:pPr marL="663575" lvl="1" indent="-342900">
              <a:buFont typeface="Wingdings" panose="05000000000000000000" pitchFamily="2" charset="2"/>
              <a:buChar char="ü"/>
            </a:pPr>
            <a:endParaRPr kumimoji="0" lang="en-US" altLang="zh-TW" sz="2500" b="1" dirty="0" smtClean="0">
              <a:latin typeface="+mn-ea"/>
            </a:endParaRPr>
          </a:p>
          <a:p>
            <a:pPr marL="0" indent="0">
              <a:lnSpc>
                <a:spcPts val="18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kumimoji="0" lang="en-US" altLang="zh-TW" sz="2600" b="0" i="1" dirty="0" smtClean="0"/>
          </a:p>
        </p:txBody>
      </p:sp>
      <p:pic>
        <p:nvPicPr>
          <p:cNvPr id="3" name="圖片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03" y="4653136"/>
            <a:ext cx="1008112" cy="504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03362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051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052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078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075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8763" cy="6861175"/>
          </a:xfrm>
        </p:spPr>
      </p:pic>
      <p:pic>
        <p:nvPicPr>
          <p:cNvPr id="3076" name="圖片 3" descr="for 教師-01-06-02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6826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099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75"/>
            <a:ext cx="9148763" cy="6861175"/>
          </a:xfrm>
        </p:spPr>
      </p:pic>
    </p:spTree>
    <p:extLst>
      <p:ext uri="{BB962C8B-B14F-4D97-AF65-F5344CB8AC3E}">
        <p14:creationId xmlns:p14="http://schemas.microsoft.com/office/powerpoint/2010/main" val="11761221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85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8548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C98E30A-58EA-4746-A66D-DEAA0039D1AE}" type="datetime1">
              <a:rPr lang="en-US" altLang="zh-TW" smtClean="0"/>
              <a:pPr/>
              <a:t>6/12/2023</a:t>
            </a:fld>
            <a:endParaRPr lang="en-US" altLang="zh-TW" smtClean="0"/>
          </a:p>
        </p:txBody>
      </p:sp>
      <p:sp>
        <p:nvSpPr>
          <p:cNvPr id="108549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fld id="{A544832C-D60C-4701-88D6-F0A05E534D71}" type="slidenum">
              <a:rPr lang="zh-TW" altLang="zh-TW" smtClean="0"/>
              <a:pPr/>
              <a:t>2</a:t>
            </a:fld>
            <a:endParaRPr lang="zh-TW" altLang="zh-TW" smtClean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70" y="228600"/>
            <a:ext cx="8884726" cy="650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6575018"/>
      </p:ext>
    </p:extLst>
  </p:cSld>
  <p:clrMapOvr>
    <a:masterClrMapping/>
  </p:clrMapOvr>
  <p:transition spd="slow" advClick="0" advTm="6000"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123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75"/>
            <a:ext cx="9148763" cy="6861175"/>
          </a:xfrm>
        </p:spPr>
      </p:pic>
      <p:pic>
        <p:nvPicPr>
          <p:cNvPr id="5124" name="圖片 3" descr="for 教師-01-06-04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圖片 4" descr="for 教師-01-06-04-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588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14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8763" cy="6861175"/>
          </a:xfrm>
        </p:spPr>
      </p:pic>
    </p:spTree>
    <p:extLst>
      <p:ext uri="{BB962C8B-B14F-4D97-AF65-F5344CB8AC3E}">
        <p14:creationId xmlns:p14="http://schemas.microsoft.com/office/powerpoint/2010/main" val="18511733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171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3" y="-3175"/>
            <a:ext cx="9148763" cy="6861175"/>
          </a:xfrm>
        </p:spPr>
      </p:pic>
      <p:pic>
        <p:nvPicPr>
          <p:cNvPr id="7172" name="圖片 3" descr="for 教師-2-06-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圖片 4" descr="for 教師-2-06-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457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95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9572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3F4B7A9-10DE-4E01-9101-BC0D735F7F23}" type="datetime1">
              <a:rPr lang="en-US" altLang="zh-TW" smtClean="0"/>
              <a:pPr/>
              <a:t>6/12/2023</a:t>
            </a:fld>
            <a:endParaRPr lang="en-US" altLang="zh-TW" smtClean="0"/>
          </a:p>
        </p:txBody>
      </p:sp>
      <p:sp>
        <p:nvSpPr>
          <p:cNvPr id="109573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fld id="{84D63AAD-F706-49F2-BF52-6082D7C52EA4}" type="slidenum">
              <a:rPr lang="zh-TW" altLang="zh-TW" smtClean="0"/>
              <a:pPr/>
              <a:t>23</a:t>
            </a:fld>
            <a:endParaRPr lang="zh-TW" altLang="zh-TW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250"/>
            <a:ext cx="7851220" cy="5404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9557559"/>
      </p:ext>
    </p:extLst>
  </p:cSld>
  <p:clrMapOvr>
    <a:masterClrMapping/>
  </p:clrMapOvr>
  <p:transition spd="slow" advClick="0" advTm="6000"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b="1"/>
              <a:t>智慧財產權相關連結</a:t>
            </a:r>
          </a:p>
        </p:txBody>
      </p:sp>
      <p:sp>
        <p:nvSpPr>
          <p:cNvPr id="20483" name="內容版面配置區 2"/>
          <p:cNvSpPr>
            <a:spLocks noGrp="1"/>
          </p:cNvSpPr>
          <p:nvPr>
            <p:ph sz="quarter" idx="1"/>
          </p:nvPr>
        </p:nvSpPr>
        <p:spPr>
          <a:xfrm>
            <a:off x="630238" y="1844675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/>
              <a:t>大同大學智慧財產權專區</a:t>
            </a:r>
            <a:r>
              <a:rPr lang="en-US" altLang="zh-TW" sz="3200" dirty="0"/>
              <a:t>http://</a:t>
            </a:r>
            <a:r>
              <a:rPr lang="en-US" altLang="zh-TW" sz="3200" dirty="0" smtClean="0"/>
              <a:t>ipo.ttu.edu.tw</a:t>
            </a:r>
            <a:endParaRPr lang="en-US" altLang="zh-TW" sz="3200" dirty="0"/>
          </a:p>
          <a:p>
            <a:pPr eaLnBrk="1" hangingPunct="1">
              <a:defRPr/>
            </a:pPr>
            <a:r>
              <a:rPr lang="zh-TW" altLang="en-US" sz="3200" dirty="0" smtClean="0"/>
              <a:t>經濟部智慧</a:t>
            </a:r>
            <a:r>
              <a:rPr lang="zh-TW" altLang="en-US" sz="3200" dirty="0"/>
              <a:t>財產局網址</a:t>
            </a: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en-US" altLang="zh-TW" sz="3200" dirty="0"/>
              <a:t>https://www.tipo.gov.tw/</a:t>
            </a:r>
          </a:p>
          <a:p>
            <a:pPr marL="0" indent="0" eaLnBrk="1" hangingPunct="1">
              <a:lnSpc>
                <a:spcPts val="2000"/>
              </a:lnSpc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US" altLang="zh-TW" sz="3200" dirty="0"/>
          </a:p>
          <a:p>
            <a:pPr eaLnBrk="1" hangingPunct="1">
              <a:defRPr/>
            </a:pPr>
            <a:r>
              <a:rPr lang="zh-TW" altLang="en-US" sz="3200" dirty="0" smtClean="0"/>
              <a:t>                               </a:t>
            </a:r>
            <a:r>
              <a:rPr lang="en-US" altLang="zh-TW" sz="3200" dirty="0" smtClean="0"/>
              <a:t>CC</a:t>
            </a:r>
            <a:r>
              <a:rPr lang="zh-TW" altLang="en-US" sz="3200" dirty="0"/>
              <a:t>台灣社群 </a:t>
            </a: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en-US" altLang="zh-TW" sz="3200" dirty="0" smtClean="0">
                <a:hlinkClick r:id="rId2"/>
              </a:rPr>
              <a:t>https</a:t>
            </a:r>
            <a:r>
              <a:rPr lang="en-US" altLang="zh-TW" sz="3200" dirty="0">
                <a:hlinkClick r:id="rId2"/>
              </a:rPr>
              <a:t>://</a:t>
            </a:r>
            <a:r>
              <a:rPr lang="en-US" altLang="zh-TW" sz="3200" dirty="0" smtClean="0">
                <a:hlinkClick r:id="rId2"/>
              </a:rPr>
              <a:t>tw.creativecommons.net</a:t>
            </a:r>
            <a:endParaRPr lang="en-US" altLang="zh-TW" sz="3200" dirty="0" smtClean="0"/>
          </a:p>
          <a:p>
            <a:pPr eaLnBrk="1" hangingPunct="1">
              <a:defRPr/>
            </a:pPr>
            <a:r>
              <a:rPr lang="zh-TW" altLang="en-US" sz="3200" dirty="0" smtClean="0"/>
              <a:t>創用 </a:t>
            </a:r>
            <a:r>
              <a:rPr lang="en-US" altLang="zh-TW" sz="3200" dirty="0" smtClean="0"/>
              <a:t>CC </a:t>
            </a:r>
            <a:r>
              <a:rPr lang="zh-TW" altLang="en-US" sz="3200" dirty="0" smtClean="0"/>
              <a:t>社群線上影音教材</a:t>
            </a:r>
            <a:endParaRPr lang="en-US" altLang="zh-TW" sz="3200" dirty="0" smtClean="0"/>
          </a:p>
          <a:p>
            <a:pPr marL="180975" indent="90488" eaLnBrk="1" hangingPunct="1">
              <a:buNone/>
              <a:defRPr/>
            </a:pPr>
            <a:r>
              <a:rPr lang="en-US" altLang="zh-TW" sz="2400" dirty="0" smtClean="0"/>
              <a:t>https://ti-wb.github.io/creativecommon-tw/downloads.html</a:t>
            </a:r>
          </a:p>
          <a:p>
            <a:pPr eaLnBrk="1" hangingPunct="1">
              <a:defRPr/>
            </a:pPr>
            <a:endParaRPr lang="en-US" altLang="zh-TW" dirty="0"/>
          </a:p>
          <a:p>
            <a:pPr eaLnBrk="1" hangingPunct="1">
              <a:defRPr/>
            </a:pPr>
            <a:endParaRPr lang="zh-TW" altLang="en-US" dirty="0"/>
          </a:p>
        </p:txBody>
      </p:sp>
      <p:sp>
        <p:nvSpPr>
          <p:cNvPr id="3" name="AutoShape 4" descr="Creative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1" y="4163251"/>
            <a:ext cx="3528392" cy="63050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參考資料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568952" cy="4495800"/>
          </a:xfrm>
        </p:spPr>
        <p:txBody>
          <a:bodyPr/>
          <a:lstStyle/>
          <a:p>
            <a:r>
              <a:rPr lang="zh-TW" altLang="en-US" sz="3200" dirty="0"/>
              <a:t>台灣國際圖書業交流協會</a:t>
            </a: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en-US" altLang="zh-TW" sz="3200" dirty="0"/>
              <a:t>http://www.tbpa.org.tw/</a:t>
            </a:r>
          </a:p>
          <a:p>
            <a:r>
              <a:rPr lang="zh-TW" altLang="en-US" sz="3200" dirty="0" smtClean="0"/>
              <a:t>經濟部智慧財產局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一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著作權基本概念篇</a:t>
            </a:r>
            <a:endParaRPr lang="en-US" altLang="zh-TW" sz="3200" dirty="0" smtClean="0"/>
          </a:p>
          <a:p>
            <a:r>
              <a:rPr lang="en-US" altLang="zh-TW" dirty="0" smtClean="0">
                <a:solidFill>
                  <a:srgbClr val="333333"/>
                </a:solidFill>
                <a:latin typeface="Source Sans Pro" panose="020B0503030403020204" pitchFamily="34" charset="0"/>
                <a:hlinkClick r:id="rId2"/>
              </a:rPr>
              <a:t>https</a:t>
            </a:r>
            <a:r>
              <a:rPr lang="en-US" altLang="zh-TW" dirty="0">
                <a:solidFill>
                  <a:srgbClr val="333333"/>
                </a:solidFill>
                <a:latin typeface="Source Sans Pro" panose="020B0503030403020204" pitchFamily="34" charset="0"/>
                <a:hlinkClick r:id="rId2"/>
              </a:rPr>
              <a:t>://creativecommons.org/licenses/cc0/1.0</a:t>
            </a:r>
            <a:r>
              <a:rPr lang="en-US" altLang="zh-TW" dirty="0" smtClean="0">
                <a:solidFill>
                  <a:srgbClr val="333333"/>
                </a:solidFill>
                <a:latin typeface="Source Sans Pro" panose="020B0503030403020204" pitchFamily="34" charset="0"/>
                <a:hlinkClick r:id="rId2"/>
              </a:rPr>
              <a:t>/</a:t>
            </a:r>
            <a:endParaRPr lang="en-US" altLang="zh-TW" dirty="0" smtClean="0">
              <a:solidFill>
                <a:srgbClr val="333333"/>
              </a:solidFill>
              <a:latin typeface="Source Sans Pro" panose="020B0503030403020204" pitchFamily="34" charset="0"/>
            </a:endParaRPr>
          </a:p>
          <a:p>
            <a:r>
              <a:rPr lang="zh-TW" altLang="en-US" sz="2800" dirty="0"/>
              <a:t>社群小編生存術：</a:t>
            </a:r>
            <a:r>
              <a:rPr lang="en-US" altLang="zh-TW" sz="2800" dirty="0"/>
              <a:t>Facebook</a:t>
            </a:r>
            <a:r>
              <a:rPr lang="zh-TW" altLang="en-US" sz="2800" dirty="0"/>
              <a:t>、</a:t>
            </a:r>
            <a:r>
              <a:rPr lang="en-US" altLang="zh-TW" sz="2800" dirty="0"/>
              <a:t>Instagram</a:t>
            </a:r>
            <a:r>
              <a:rPr lang="zh-TW" altLang="en-US" sz="2800" dirty="0"/>
              <a:t>、</a:t>
            </a:r>
            <a:r>
              <a:rPr lang="en-US" altLang="zh-TW" sz="2800" dirty="0" err="1"/>
              <a:t>Youtube</a:t>
            </a:r>
            <a:r>
              <a:rPr lang="zh-TW" altLang="en-US" sz="2800" dirty="0"/>
              <a:t>、</a:t>
            </a:r>
            <a:r>
              <a:rPr lang="en-US" altLang="zh-TW" sz="2800" dirty="0"/>
              <a:t>Podcast</a:t>
            </a:r>
            <a:r>
              <a:rPr lang="zh-TW" altLang="en-US" sz="2800" dirty="0"/>
              <a:t>等自媒體經營者的著作權實務工作坊 </a:t>
            </a:r>
            <a:r>
              <a:rPr lang="en-US" altLang="zh-TW" sz="2800" dirty="0"/>
              <a:t>2021</a:t>
            </a:r>
            <a:r>
              <a:rPr lang="zh-TW" altLang="en-US" sz="2800" dirty="0"/>
              <a:t>年</a:t>
            </a:r>
            <a:r>
              <a:rPr lang="en-US" altLang="zh-TW" sz="2800" dirty="0"/>
              <a:t>9</a:t>
            </a:r>
            <a:r>
              <a:rPr lang="zh-TW" altLang="en-US" sz="2800" dirty="0"/>
              <a:t>月</a:t>
            </a:r>
            <a:r>
              <a:rPr lang="en-US" altLang="zh-TW" sz="2800" dirty="0"/>
              <a:t>7</a:t>
            </a:r>
            <a:r>
              <a:rPr lang="zh-TW" altLang="en-US" sz="2800" dirty="0"/>
              <a:t>日</a:t>
            </a:r>
            <a:r>
              <a:rPr lang="en-US" altLang="zh-TW" sz="2800" dirty="0"/>
              <a:t>.</a:t>
            </a:r>
            <a:r>
              <a:rPr lang="zh-TW" altLang="en-US" sz="2800" dirty="0"/>
              <a:t>經濟部智慧財產局</a:t>
            </a:r>
            <a:r>
              <a:rPr lang="zh-TW" altLang="en-US" sz="2800" dirty="0" smtClean="0"/>
              <a:t>主辦</a:t>
            </a:r>
            <a:endParaRPr lang="en-US" altLang="zh-TW" sz="2800" dirty="0" smtClean="0"/>
          </a:p>
          <a:p>
            <a:endParaRPr lang="en-US" altLang="zh-TW" sz="2800" dirty="0"/>
          </a:p>
          <a:p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1386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 eaLnBrk="1" hangingPunct="1"/>
            <a:r>
              <a:rPr kumimoji="1" lang="zh-TW" altLang="en-US" sz="4000" kern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尊重智慧財產權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1219201"/>
            <a:ext cx="5292080" cy="5638800"/>
          </a:xfr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請務必遵守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勿非法下載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受智財權保護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  軟體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、電影、音樂、遊戲等資料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 eaLnBrk="1" hangingPunct="1">
              <a:lnSpc>
                <a:spcPct val="150000"/>
              </a:lnSpc>
              <a:defRPr/>
            </a:pPr>
            <a:r>
              <a:rPr lang="zh-TW" altLang="en-US" sz="2200" dirty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禁止使用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P2P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或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FTP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、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、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FB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下載有智財權之資料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 eaLnBrk="1" hangingPunct="1">
              <a:lnSpc>
                <a:spcPct val="150000"/>
              </a:lnSpc>
              <a:defRPr/>
            </a:pPr>
            <a:r>
              <a:rPr lang="zh-TW" altLang="en-US" sz="2200" dirty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禁止傳輸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受智財權保護之軟體、電影、音樂、遊戲等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 eaLnBrk="1" hangingPunct="1">
              <a:lnSpc>
                <a:spcPct val="150000"/>
              </a:lnSpc>
              <a:defRPr/>
            </a:pPr>
            <a:r>
              <a:rPr lang="zh-TW" altLang="en-US" sz="2200" dirty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禁止使用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P2P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類軟體傳輸或 架設</a:t>
            </a:r>
            <a:r>
              <a:rPr lang="zh-TW" altLang="en-US" sz="2200" dirty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FTP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網站供人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下載或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以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、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FB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傳輸受智財權保護之資料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2" descr="http://www.tbpa.org.tw/images/2021%20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19200"/>
            <a:ext cx="3799521" cy="560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" y="29994"/>
            <a:ext cx="5277871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40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95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9572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3F4B7A9-10DE-4E01-9101-BC0D735F7F23}" type="datetime1">
              <a:rPr lang="en-US" altLang="zh-TW" smtClean="0"/>
              <a:pPr/>
              <a:t>6/12/2023</a:t>
            </a:fld>
            <a:endParaRPr lang="en-US" altLang="zh-TW" smtClean="0"/>
          </a:p>
        </p:txBody>
      </p:sp>
      <p:sp>
        <p:nvSpPr>
          <p:cNvPr id="109573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fld id="{84D63AAD-F706-49F2-BF52-6082D7C52EA4}" type="slidenum">
              <a:rPr lang="zh-TW" altLang="zh-TW" smtClean="0"/>
              <a:pPr/>
              <a:t>4</a:t>
            </a:fld>
            <a:endParaRPr lang="zh-TW" altLang="zh-TW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250"/>
            <a:ext cx="7851220" cy="5404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0657134"/>
      </p:ext>
    </p:extLst>
  </p:cSld>
  <p:clrMapOvr>
    <a:masterClrMapping/>
  </p:clrMapOvr>
  <p:transition spd="slow" advClick="0" advTm="6000"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使用正版圖書資源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39878" y="1399050"/>
            <a:ext cx="8552602" cy="431595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圖書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資源請善加利用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電子期刊資料庫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系所推薦之專業期刊包括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ACS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Cambridge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Elsevier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Oxford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SAGE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Springer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Taylor &amp; Francis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Wiley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學術出版社所出版各主題領域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之電子期刊逾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27,000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ACM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IEL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等中西文資料庫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逾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電子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書：館藏中西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電子書逾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冊。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最新期經營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語言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設計等各類主題雜誌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1" y="5009013"/>
            <a:ext cx="5347738" cy="141197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71" y="5155172"/>
            <a:ext cx="2923535" cy="11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38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532440" cy="792162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kumimoji="1"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注意學術倫理</a:t>
            </a:r>
            <a:endParaRPr kumimoji="1" lang="zh-TW" altLang="en-US" sz="3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23528" y="1838632"/>
            <a:ext cx="8496944" cy="312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spcBef>
                <a:spcPct val="55000"/>
              </a:spcBef>
              <a:buFont typeface="Wingdings" panose="05000000000000000000" pitchFamily="2" charset="2"/>
              <a:buChar char="n"/>
            </a:pPr>
            <a:r>
              <a:rPr lang="zh-TW" altLang="en-US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利用本館學倫相關系統，註明引用來源，避免被控抄襲。</a:t>
            </a:r>
            <a:endParaRPr lang="en-US" altLang="zh-TW" sz="24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98513" lvl="1" indent="-342900">
              <a:spcBef>
                <a:spcPct val="55000"/>
              </a:spcBef>
              <a:buFont typeface="Wingdings" panose="05000000000000000000" pitchFamily="2" charset="2"/>
              <a:buChar char="Ø"/>
            </a:pPr>
            <a:r>
              <a:rPr lang="en-US" altLang="zh-TW" sz="2400" b="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Turnitin</a:t>
            </a:r>
            <a:r>
              <a:rPr lang="zh-TW" altLang="en-US" sz="2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原創性比對</a:t>
            </a:r>
            <a:r>
              <a:rPr lang="zh-TW" altLang="en-US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98513" lvl="1" indent="-342900">
              <a:spcBef>
                <a:spcPct val="55000"/>
              </a:spcBef>
              <a:buFont typeface="Wingdings" panose="05000000000000000000" pitchFamily="2" charset="2"/>
              <a:buChar char="Ø"/>
            </a:pPr>
            <a:r>
              <a:rPr lang="en-US" altLang="zh-TW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EndNote</a:t>
            </a:r>
            <a:r>
              <a:rPr lang="zh-TW" altLang="en-US" sz="2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書目管理軟體教育</a:t>
            </a:r>
            <a:r>
              <a:rPr lang="zh-TW" altLang="en-US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訓練</a:t>
            </a: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spcBef>
                <a:spcPct val="55000"/>
              </a:spcBef>
              <a:buFont typeface="Wingdings" panose="05000000000000000000" pitchFamily="2" charset="2"/>
              <a:buChar char="n"/>
            </a:pPr>
            <a:r>
              <a:rPr lang="zh-TW" altLang="zh-TW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zh-TW" sz="2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雲端列印</a:t>
            </a:r>
            <a:r>
              <a:rPr lang="zh-TW" altLang="zh-TW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服務：可先行上傳檔案，</a:t>
            </a:r>
            <a:r>
              <a:rPr lang="en-US" altLang="zh-TW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天內再到圖書館</a:t>
            </a:r>
            <a:r>
              <a:rPr lang="zh-TW" altLang="en-US" sz="2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影印</a:t>
            </a:r>
            <a:r>
              <a:rPr lang="zh-TW" altLang="en-US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室付費印出。</a:t>
            </a:r>
            <a:endParaRPr lang="en-US" altLang="zh-TW" sz="24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spcBef>
                <a:spcPct val="55000"/>
              </a:spcBef>
              <a:buFont typeface="Wingdings" panose="05000000000000000000" pitchFamily="2" charset="2"/>
              <a:buChar char="n"/>
            </a:pPr>
            <a:endParaRPr lang="en-US" altLang="zh-TW" sz="24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8278708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665"/>
            <a:ext cx="9144000" cy="64533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108070" y="2396039"/>
            <a:ext cx="4098380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zh-TW" altLang="zh-TW" sz="2800" dirty="0">
                <a:solidFill>
                  <a:srgbClr val="FF0000"/>
                </a:solidFill>
                <a:cs typeface="Arial" panose="020B0604020202020204" pitchFamily="34" charset="0"/>
              </a:rPr>
              <a:t>警示</a:t>
            </a:r>
            <a:r>
              <a:rPr lang="zh-TW" altLang="zh-TW" sz="1200" dirty="0">
                <a:cs typeface="Arial" panose="020B0604020202020204" pitchFamily="34" charset="0"/>
              </a:rPr>
              <a:t>『雲端列印』所提供之檔案上傳及下載服務為一</a:t>
            </a:r>
            <a:r>
              <a:rPr lang="zh-TW" altLang="zh-TW" sz="1600" dirty="0">
                <a:solidFill>
                  <a:srgbClr val="FF0000"/>
                </a:solidFill>
                <a:cs typeface="Arial" panose="020B0604020202020204" pitchFamily="34" charset="0"/>
              </a:rPr>
              <a:t>開放埸所</a:t>
            </a:r>
            <a:r>
              <a:rPr lang="zh-TW" altLang="zh-TW" sz="1200" dirty="0">
                <a:cs typeface="Arial" panose="020B0604020202020204" pitchFamily="34" charset="0"/>
              </a:rPr>
              <a:t>，系統傳輸的一切內容應</a:t>
            </a:r>
            <a:r>
              <a:rPr lang="zh-TW" altLang="zh-TW" sz="1600" dirty="0">
                <a:solidFill>
                  <a:srgbClr val="FF0000"/>
                </a:solidFill>
                <a:cs typeface="Arial" panose="020B0604020202020204" pitchFamily="34" charset="0"/>
              </a:rPr>
              <a:t>自負全責</a:t>
            </a:r>
            <a:r>
              <a:rPr lang="zh-TW" altLang="zh-TW" sz="1200" dirty="0">
                <a:cs typeface="Arial" panose="020B0604020202020204" pitchFamily="34" charset="0"/>
              </a:rPr>
              <a:t>，如有第三者從網路非法取得上傳資料，本公司不負任何責任。</a:t>
            </a:r>
            <a:endParaRPr lang="zh-TW" altLang="zh-TW" sz="1100" dirty="0">
              <a:latin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0" name="矩形 9">
            <a:hlinkClick r:id="rId4"/>
          </p:cNvPr>
          <p:cNvSpPr/>
          <p:nvPr/>
        </p:nvSpPr>
        <p:spPr>
          <a:xfrm>
            <a:off x="635969" y="649620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200" dirty="0"/>
              <a:t>https://library.ttu.edu.tw/p/405-1015-6611,c1613.php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092" y="838200"/>
            <a:ext cx="4130395" cy="163860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487" y="-170119"/>
            <a:ext cx="9177487" cy="12228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36667" y="2703815"/>
            <a:ext cx="4247384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5000"/>
              </a:spcBef>
            </a:pPr>
            <a:r>
              <a:rPr lang="zh-TW" altLang="zh-TW" b="0" dirty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zh-TW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雲端列印</a:t>
            </a:r>
            <a:r>
              <a:rPr lang="zh-TW" altLang="zh-TW" b="0" dirty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b="0" dirty="0">
                <a:latin typeface="標楷體" panose="03000509000000000000" pitchFamily="65" charset="-120"/>
                <a:ea typeface="標楷體" panose="03000509000000000000" pitchFamily="65" charset="-120"/>
              </a:rPr>
              <a:t>服務：可先行上傳檔案</a:t>
            </a:r>
            <a:r>
              <a:rPr lang="zh-TW" altLang="en-US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天內</a:t>
            </a:r>
            <a:r>
              <a:rPr lang="zh-TW" altLang="en-US" b="0" dirty="0">
                <a:latin typeface="標楷體" panose="03000509000000000000" pitchFamily="65" charset="-120"/>
                <a:ea typeface="標楷體" panose="03000509000000000000" pitchFamily="65" charset="-120"/>
              </a:rPr>
              <a:t>再到圖書館影印室付費印出。</a:t>
            </a:r>
            <a:endParaRPr lang="en-US" altLang="zh-TW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99162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085515" cy="6858000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19309" y="350896"/>
            <a:ext cx="4932040" cy="110331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kumimoji="0" lang="zh-TW" altLang="en-US" b="1" dirty="0" smtClean="0">
                <a:solidFill>
                  <a:srgbClr val="C00000"/>
                </a:solidFill>
              </a:rPr>
              <a:t>影印</a:t>
            </a:r>
            <a:r>
              <a:rPr kumimoji="0" lang="zh-TW" altLang="en-US" dirty="0" smtClean="0">
                <a:solidFill>
                  <a:srgbClr val="C00000"/>
                </a:solidFill>
              </a:rPr>
              <a:t>時</a:t>
            </a:r>
            <a:r>
              <a:rPr kumimoji="0" lang="zh-TW" altLang="en-US" dirty="0">
                <a:solidFill>
                  <a:srgbClr val="C00000"/>
                </a:solidFill>
              </a:rPr>
              <a:t>注意</a:t>
            </a:r>
            <a:r>
              <a:rPr kumimoji="0" lang="zh-TW" altLang="en-US" dirty="0" smtClean="0">
                <a:solidFill>
                  <a:srgbClr val="C00000"/>
                </a:solidFill>
              </a:rPr>
              <a:t>勿侵權</a:t>
            </a:r>
            <a:endParaRPr kumimoji="0" lang="zh-TW" altLang="en-US" sz="32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085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95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9572" name="日期版面配置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3F4B7A9-10DE-4E01-9101-BC0D735F7F23}" type="datetime1">
              <a:rPr lang="en-US" altLang="zh-TW" smtClean="0"/>
              <a:pPr/>
              <a:t>6/12/2023</a:t>
            </a:fld>
            <a:endParaRPr lang="en-US" altLang="zh-TW" smtClean="0"/>
          </a:p>
        </p:txBody>
      </p:sp>
      <p:sp>
        <p:nvSpPr>
          <p:cNvPr id="109573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fld id="{84D63AAD-F706-49F2-BF52-6082D7C52EA4}" type="slidenum">
              <a:rPr lang="zh-TW" altLang="zh-TW" smtClean="0"/>
              <a:pPr/>
              <a:t>9</a:t>
            </a:fld>
            <a:endParaRPr lang="zh-TW" altLang="zh-TW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250"/>
            <a:ext cx="7851220" cy="5404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4709376"/>
      </p:ext>
    </p:extLst>
  </p:cSld>
  <p:clrMapOvr>
    <a:masterClrMapping/>
  </p:clrMapOvr>
  <p:transition spd="slow" advClick="0" advTm="6000">
    <p:blinds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佈景主題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21745</TotalTime>
  <Words>886</Words>
  <Application>Microsoft Office PowerPoint</Application>
  <PresentationFormat>如螢幕大小 (4:3)</PresentationFormat>
  <Paragraphs>98</Paragraphs>
  <Slides>25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7" baseType="lpstr">
      <vt:lpstr>Arial Unicode MS</vt:lpstr>
      <vt:lpstr>Noto Sans T Chinese DemiLight</vt:lpstr>
      <vt:lpstr>微軟正黑體</vt:lpstr>
      <vt:lpstr>新細明體</vt:lpstr>
      <vt:lpstr>標楷體</vt:lpstr>
      <vt:lpstr>Arial</vt:lpstr>
      <vt:lpstr>Calibri</vt:lpstr>
      <vt:lpstr>Source Sans Pro</vt:lpstr>
      <vt:lpstr>Tw Cen MT</vt:lpstr>
      <vt:lpstr>Wingdings</vt:lpstr>
      <vt:lpstr>Wingdings 2</vt:lpstr>
      <vt:lpstr>佈景主題</vt:lpstr>
      <vt:lpstr>PowerPoint 簡報</vt:lpstr>
      <vt:lpstr>PowerPoint 簡報</vt:lpstr>
      <vt:lpstr>尊重智慧財產權</vt:lpstr>
      <vt:lpstr>PowerPoint 簡報</vt:lpstr>
      <vt:lpstr>使用正版圖書資源</vt:lpstr>
      <vt:lpstr>注意學術倫理</vt:lpstr>
      <vt:lpstr>PowerPoint 簡報</vt:lpstr>
      <vt:lpstr>PowerPoint 簡報</vt:lpstr>
      <vt:lpstr>PowerPoint 簡報</vt:lpstr>
      <vt:lpstr>  保護智慧財產權宣導</vt:lpstr>
      <vt:lpstr>何謂智慧財產權</vt:lpstr>
      <vt:lpstr>我國保護智慧財產權的法律</vt:lpstr>
      <vt:lpstr>尊重智慧財產權</vt:lpstr>
      <vt:lpstr>可以在Line群組分享網路上的影片嗎？</vt:lpstr>
      <vt:lpstr>保護校園智財權須知</vt:lpstr>
      <vt:lpstr>著作權的合法使用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智慧財產權相關連結</vt:lpstr>
      <vt:lpstr>參考資料</vt:lpstr>
    </vt:vector>
  </TitlesOfParts>
  <Company>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教師職工會議宣導事項圖書資源及智慧財產權宣導</dc:title>
  <dc:creator>cwlin</dc:creator>
  <cp:lastModifiedBy>Microsoft 帳戶</cp:lastModifiedBy>
  <cp:revision>415</cp:revision>
  <dcterms:created xsi:type="dcterms:W3CDTF">2008-09-12T10:47:42Z</dcterms:created>
  <dcterms:modified xsi:type="dcterms:W3CDTF">2023-06-12T06:23:13Z</dcterms:modified>
</cp:coreProperties>
</file>